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6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gYtOvu7HkGDZ8nVmgeYdWrtwAU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59D4809-FD65-4380-80F0-EDEEC5B6F51D}">
  <a:tblStyle styleId="{E59D4809-FD65-4380-80F0-EDEEC5B6F51D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74"/>
  </p:normalViewPr>
  <p:slideViewPr>
    <p:cSldViewPr snapToGrid="0">
      <p:cViewPr varScale="1">
        <p:scale>
          <a:sx n="106" d="100"/>
          <a:sy n="106" d="100"/>
        </p:scale>
        <p:origin x="67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6" name="Google Shape;10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25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22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3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6" name="Google Shape;56;p24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8" name="Google Shape;68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2" name="Google Shape;72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7" name="Google Shape;77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3" name="Google Shape;83;p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4" name="Google Shape;84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87" name="Google Shape;87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3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1" name="Google Shape;91;p3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2" name="Google Shape;92;p3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3" name="Google Shape;93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9" name="Google Shape;99;p3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0" name="Google Shape;100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1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" name="Google Shape;9;p12"/>
          <p:cNvPicPr preferRelativeResize="0"/>
          <p:nvPr/>
        </p:nvPicPr>
        <p:blipFill rotWithShape="1">
          <a:blip r:embed="rId14">
            <a:alphaModFix amt="44000"/>
          </a:blip>
          <a:srcRect/>
          <a:stretch/>
        </p:blipFill>
        <p:spPr>
          <a:xfrm>
            <a:off x="-35" y="3860300"/>
            <a:ext cx="9144061" cy="128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2" descr="T:\Coal Clough Academy Logo\CoalCloughMaster_RGB (3) (1) Correct.jpg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6661500" y="141475"/>
            <a:ext cx="2362375" cy="72491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apply-apprenticeshi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 txBox="1">
            <a:spLocks noGrp="1"/>
          </p:cNvSpPr>
          <p:nvPr>
            <p:ph type="title"/>
          </p:nvPr>
        </p:nvSpPr>
        <p:spPr>
          <a:xfrm>
            <a:off x="1317868" y="1485735"/>
            <a:ext cx="6607500" cy="17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4000" b="1" dirty="0">
                <a:latin typeface="Bahnschrift" panose="020B0502040204020203" pitchFamily="34" charset="0"/>
              </a:rPr>
              <a:t>Coal Clough Academy </a:t>
            </a:r>
            <a:endParaRPr sz="4000" b="1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4000" b="1" dirty="0">
                <a:latin typeface="Bahnschrift" panose="020B0502040204020203" pitchFamily="34" charset="0"/>
              </a:rPr>
              <a:t>Careers Programme </a:t>
            </a:r>
            <a:endParaRPr sz="4000" b="1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4000" b="1" dirty="0" smtClean="0">
                <a:latin typeface="Bahnschrift" panose="020B0502040204020203" pitchFamily="34" charset="0"/>
              </a:rPr>
              <a:t>2024 </a:t>
            </a:r>
            <a:r>
              <a:rPr lang="en-GB" sz="4000" b="1" dirty="0">
                <a:latin typeface="Bahnschrift" panose="020B0502040204020203" pitchFamily="34" charset="0"/>
              </a:rPr>
              <a:t>- </a:t>
            </a:r>
            <a:r>
              <a:rPr lang="en-GB" sz="4000" b="1" dirty="0" smtClean="0">
                <a:latin typeface="Bahnschrift" panose="020B0502040204020203" pitchFamily="34" charset="0"/>
              </a:rPr>
              <a:t>2025</a:t>
            </a:r>
            <a:endParaRPr sz="4000" b="1" dirty="0">
              <a:latin typeface="Bahnschrift" panose="020B0502040204020203" pitchFamily="34" charset="0"/>
            </a:endParaRPr>
          </a:p>
        </p:txBody>
      </p:sp>
      <p:sp>
        <p:nvSpPr>
          <p:cNvPr id="109" name="Google Shape;109;p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6100" y="2030875"/>
            <a:ext cx="8520600" cy="3416400"/>
          </a:xfrm>
        </p:spPr>
        <p:txBody>
          <a:bodyPr/>
          <a:lstStyle/>
          <a:p>
            <a:pPr marL="114300" indent="0" algn="ctr">
              <a:buNone/>
            </a:pPr>
            <a:r>
              <a:rPr lang="en-GB" dirty="0" smtClean="0"/>
              <a:t>Programme is subject to change and development dependant on school and student needs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549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200" b="1">
                <a:solidFill>
                  <a:srgbClr val="000000"/>
                </a:solidFill>
              </a:rPr>
              <a:t>Gatsby Benchmarks</a:t>
            </a:r>
            <a:endParaRPr sz="3200" b="1">
              <a:solidFill>
                <a:srgbClr val="000000"/>
              </a:solidFill>
            </a:endParaRPr>
          </a:p>
        </p:txBody>
      </p:sp>
      <p:sp>
        <p:nvSpPr>
          <p:cNvPr id="164" name="Google Shape;164;p10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600"/>
              <a:t>The eight benchmarks are a framework for good career guidance developed to support schools in providing students with the best possible careers education, information, advice, and guidance:</a:t>
            </a:r>
            <a:endParaRPr sz="16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1. A stable careers programme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2. Learning from career and labour market information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3. Addressing the needs of each pupil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4. Linking curriculum learning to careers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5. Encounters with employers and employees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6. Experiences of workplaces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7. Encounters with further and higher education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8. Personal guidance</a:t>
            </a:r>
            <a:endParaRPr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sz="2200" b="1"/>
              <a:t>Reflection</a:t>
            </a:r>
            <a:endParaRPr sz="2100" b="1"/>
          </a:p>
        </p:txBody>
      </p:sp>
      <p:sp>
        <p:nvSpPr>
          <p:cNvPr id="170" name="Google Shape;170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We Measure and Assess the Impact of our Careers Programme through: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Destination measures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Student, parent and staff voice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Employer feedback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Visiting partners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Work experience evaluations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Website analytical review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Gatsby Benchmarks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>
            <a:spLocks noGrp="1"/>
          </p:cNvSpPr>
          <p:nvPr>
            <p:ph type="title"/>
          </p:nvPr>
        </p:nvSpPr>
        <p:spPr>
          <a:xfrm>
            <a:off x="457200" y="1714353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>
                <a:latin typeface="Bahnschrift" panose="020B0502040204020203" pitchFamily="34" charset="0"/>
              </a:rPr>
              <a:t>Year 7 and Year 8 </a:t>
            </a:r>
            <a:endParaRPr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>
                <a:latin typeface="Bahnschrift" panose="020B0502040204020203" pitchFamily="34" charset="0"/>
              </a:rPr>
              <a:t>Careers Programme</a:t>
            </a:r>
            <a:endParaRPr dirty="0">
              <a:latin typeface="Bahnschrift" panose="020B050204020402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Google Shape;119;p3"/>
          <p:cNvGraphicFramePr/>
          <p:nvPr>
            <p:extLst>
              <p:ext uri="{D42A27DB-BD31-4B8C-83A1-F6EECF244321}">
                <p14:modId xmlns:p14="http://schemas.microsoft.com/office/powerpoint/2010/main" val="4230314512"/>
              </p:ext>
            </p:extLst>
          </p:nvPr>
        </p:nvGraphicFramePr>
        <p:xfrm>
          <a:off x="115200" y="821675"/>
          <a:ext cx="8737875" cy="3643854"/>
        </p:xfrm>
        <a:graphic>
          <a:graphicData uri="http://schemas.openxmlformats.org/drawingml/2006/table">
            <a:tbl>
              <a:tblPr>
                <a:noFill/>
                <a:tableStyleId>{E59D4809-FD65-4380-80F0-EDEEC5B6F51D}</a:tableStyleId>
              </a:tblPr>
              <a:tblGrid>
                <a:gridCol w="24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2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have an understanding of key skills for modern society </a:t>
                      </a:r>
                      <a:endParaRPr lang="en-GB" sz="11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1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 smtClean="0"/>
                        <a:t>STEM sessions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 smtClean="0"/>
                        <a:t>All </a:t>
                      </a:r>
                      <a:r>
                        <a:rPr lang="en-GB" sz="1100" u="none" strike="noStrike" cap="none" dirty="0"/>
                        <a:t>subject lessons to be linked to careers through schemes of work with support of the careers curriculum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recognise technical  options available for post 16 and all other post 16 routes other than mainstream further education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sng" strike="noStrike" cap="none" dirty="0">
                        <a:solidFill>
                          <a:schemeClr val="hlink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 smtClean="0"/>
                        <a:t>Students </a:t>
                      </a:r>
                      <a:r>
                        <a:rPr lang="en-GB" sz="1100" u="none" strike="noStrike" cap="none" dirty="0"/>
                        <a:t>to participate </a:t>
                      </a:r>
                      <a:r>
                        <a:rPr lang="en-GB" sz="1100" dirty="0"/>
                        <a:t>in a </a:t>
                      </a:r>
                      <a:r>
                        <a:rPr lang="en-GB" sz="1100" dirty="0" smtClean="0"/>
                        <a:t>College/University </a:t>
                      </a:r>
                      <a:r>
                        <a:rPr lang="en-GB" sz="1100" dirty="0"/>
                        <a:t>Guest speaker session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National Careers week of activities in March and to access </a:t>
                      </a:r>
                      <a:r>
                        <a:rPr lang="en-GB" sz="1100" u="none" strike="noStrike" cap="none" dirty="0" smtClean="0"/>
                        <a:t>school careers </a:t>
                      </a:r>
                      <a:r>
                        <a:rPr lang="en-GB" sz="1100" u="none" strike="noStrike" cap="none" dirty="0"/>
                        <a:t>Fair</a:t>
                      </a:r>
                      <a:endParaRPr sz="11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All subject lessons to be linked to careers through the scheme of work  with support of the careers curriculum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will participate in a digital advantage programme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will have a meaningful encounter with a technical provider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have an understanding of key skills </a:t>
                      </a:r>
                      <a:endParaRPr lang="en-GB" sz="11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1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 smtClean="0"/>
                        <a:t>PSHE lessons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1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 smtClean="0"/>
                        <a:t>Students </a:t>
                      </a:r>
                      <a:r>
                        <a:rPr lang="en-GB" sz="1100" u="none" strike="noStrike" cap="none" dirty="0"/>
                        <a:t>to encounter at least one meaningful contact with an employer</a:t>
                      </a:r>
                      <a:endParaRPr sz="11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All subject lessons to be related to careers through schemes of work with support of the careers curriculum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Engineering Development Trust (EDT)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take part in certificate of First Aid Qualification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0" name="Google Shape;120;p3"/>
          <p:cNvSpPr txBox="1"/>
          <p:nvPr/>
        </p:nvSpPr>
        <p:spPr>
          <a:xfrm>
            <a:off x="210700" y="347050"/>
            <a:ext cx="206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Autumn Term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2627525" y="347050"/>
            <a:ext cx="228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Spring Term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5255250" y="339400"/>
            <a:ext cx="15492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Summer Term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/>
        </p:nvSpPr>
        <p:spPr>
          <a:xfrm>
            <a:off x="1908650" y="1598800"/>
            <a:ext cx="49947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 dirty="0">
                <a:solidFill>
                  <a:schemeClr val="dk1"/>
                </a:solidFill>
                <a:latin typeface="Bahnschrift" panose="020B0502040204020203" pitchFamily="34" charset="0"/>
                <a:sym typeface="Arial"/>
              </a:rPr>
              <a:t>Year 9</a:t>
            </a:r>
            <a:endParaRPr sz="2800" b="0" i="0" u="none" strike="noStrike" cap="none" dirty="0">
              <a:solidFill>
                <a:schemeClr val="dk1"/>
              </a:solidFill>
              <a:latin typeface="Bahnschrift" panose="020B0502040204020203" pitchFamily="34" charset="0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 dirty="0">
                <a:solidFill>
                  <a:schemeClr val="dk1"/>
                </a:solidFill>
                <a:latin typeface="Bahnschrift" panose="020B0502040204020203" pitchFamily="34" charset="0"/>
                <a:sym typeface="Arial"/>
              </a:rPr>
              <a:t>Careers Programme</a:t>
            </a:r>
            <a:endParaRPr sz="1400" b="0" i="0" u="none" strike="noStrike" cap="none" dirty="0">
              <a:solidFill>
                <a:srgbClr val="000000"/>
              </a:solidFill>
              <a:latin typeface="Bahnschrift" panose="020B0502040204020203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" name="Google Shape;132;p5"/>
          <p:cNvGraphicFramePr/>
          <p:nvPr>
            <p:extLst>
              <p:ext uri="{D42A27DB-BD31-4B8C-83A1-F6EECF244321}">
                <p14:modId xmlns:p14="http://schemas.microsoft.com/office/powerpoint/2010/main" val="1018106565"/>
              </p:ext>
            </p:extLst>
          </p:nvPr>
        </p:nvGraphicFramePr>
        <p:xfrm>
          <a:off x="95625" y="1117425"/>
          <a:ext cx="8899000" cy="3989040"/>
        </p:xfrm>
        <a:graphic>
          <a:graphicData uri="http://schemas.openxmlformats.org/drawingml/2006/table">
            <a:tbl>
              <a:tblPr>
                <a:noFill/>
                <a:tableStyleId>{E59D4809-FD65-4380-80F0-EDEEC5B6F51D}</a:tableStyleId>
              </a:tblPr>
              <a:tblGrid>
                <a:gridCol w="286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5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have an understanding </a:t>
                      </a:r>
                      <a:r>
                        <a:rPr lang="en-GB" sz="1100" u="none" strike="noStrike" cap="none" dirty="0" smtClean="0"/>
                        <a:t>of ow</a:t>
                      </a:r>
                      <a:r>
                        <a:rPr lang="en-GB" sz="1100" u="none" strike="noStrike" cap="none" baseline="0" dirty="0" smtClean="0"/>
                        <a:t>n</a:t>
                      </a:r>
                      <a:r>
                        <a:rPr lang="en-GB" sz="1100" u="none" strike="noStrike" cap="none" dirty="0" smtClean="0"/>
                        <a:t> </a:t>
                      </a:r>
                      <a:r>
                        <a:rPr lang="en-GB" sz="1100" u="none" strike="noStrike" cap="none" dirty="0"/>
                        <a:t>key </a:t>
                      </a:r>
                      <a:r>
                        <a:rPr lang="en-GB" sz="1100" u="none" strike="noStrike" cap="none" dirty="0" smtClean="0"/>
                        <a:t>skills</a:t>
                      </a:r>
                      <a:endParaRPr lang="en-GB"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STEM sessions implemented into the curriculum </a:t>
                      </a:r>
                      <a:endParaRPr sz="11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All subject lessons to be linked to careers through schemes of work with support of the careers curriculum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will discuss pathways and different career options in care</a:t>
                      </a:r>
                      <a:r>
                        <a:rPr lang="en-GB" sz="1100" dirty="0"/>
                        <a:t>ers sessions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and parents to engage with careers guidance and support through parent consultation days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1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National Careers week of activities in March and to access </a:t>
                      </a:r>
                      <a:r>
                        <a:rPr lang="en-GB" sz="1100" u="none" strike="noStrike" cap="none" dirty="0" smtClean="0"/>
                        <a:t>a School </a:t>
                      </a:r>
                      <a:r>
                        <a:rPr lang="en-GB" sz="1100" u="none" strike="noStrike" cap="none" dirty="0"/>
                        <a:t>Careers Fair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GB" sz="11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All subject lessons to be linked to careers through schemes of work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encounter at least one meaningful contact with an employer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STEM sessions </a:t>
                      </a:r>
                      <a:endParaRPr lang="en-GB" sz="11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 smtClean="0">
                          <a:solidFill>
                            <a:schemeClr val="dk1"/>
                          </a:solidFill>
                        </a:rPr>
                        <a:t>PSHE </a:t>
                      </a: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</a:rPr>
                        <a:t>-  Careers and Employability sessions and the World of Work</a:t>
                      </a: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have an understanding of key </a:t>
                      </a:r>
                      <a:r>
                        <a:rPr lang="en-GB" sz="1100" u="none" strike="noStrike" cap="none" dirty="0" smtClean="0"/>
                        <a:t>skills</a:t>
                      </a:r>
                      <a:r>
                        <a:rPr lang="en-GB" sz="1100" u="none" strike="noStrike" cap="none" baseline="0" dirty="0" smtClean="0"/>
                        <a:t> and qualities and how these can be developed further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100" u="none" strike="noStrike" cap="none" baseline="0" dirty="0" smtClean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 smtClean="0"/>
                        <a:t>Students </a:t>
                      </a:r>
                      <a:r>
                        <a:rPr lang="en-GB" sz="1100" u="none" strike="noStrike" cap="none" dirty="0"/>
                        <a:t>will have a meaningful encounter with a technical provider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All subject lessons to be related to careers through schemes of work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will start to plan for their work experience week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Mock interviews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Students to take part in certificate of First Aid Qualification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Google Shape;133;p5"/>
          <p:cNvSpPr txBox="1"/>
          <p:nvPr/>
        </p:nvSpPr>
        <p:spPr>
          <a:xfrm>
            <a:off x="189600" y="818025"/>
            <a:ext cx="206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Autumn Term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5"/>
          <p:cNvSpPr txBox="1"/>
          <p:nvPr/>
        </p:nvSpPr>
        <p:spPr>
          <a:xfrm>
            <a:off x="3222450" y="818025"/>
            <a:ext cx="228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Spring Term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6060850" y="810375"/>
            <a:ext cx="15492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Summer Term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"/>
          <p:cNvSpPr txBox="1"/>
          <p:nvPr/>
        </p:nvSpPr>
        <p:spPr>
          <a:xfrm>
            <a:off x="1908650" y="1598800"/>
            <a:ext cx="49947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10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Careers Programme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Google Shape;145;p7"/>
          <p:cNvGraphicFramePr/>
          <p:nvPr>
            <p:extLst>
              <p:ext uri="{D42A27DB-BD31-4B8C-83A1-F6EECF244321}">
                <p14:modId xmlns:p14="http://schemas.microsoft.com/office/powerpoint/2010/main" val="1244773806"/>
              </p:ext>
            </p:extLst>
          </p:nvPr>
        </p:nvGraphicFramePr>
        <p:xfrm>
          <a:off x="4750" y="1160175"/>
          <a:ext cx="9134475" cy="3931128"/>
        </p:xfrm>
        <a:graphic>
          <a:graphicData uri="http://schemas.openxmlformats.org/drawingml/2006/table">
            <a:tbl>
              <a:tblPr>
                <a:noFill/>
                <a:tableStyleId>{E59D4809-FD65-4380-80F0-EDEEC5B6F51D}</a:tableStyleId>
              </a:tblPr>
              <a:tblGrid>
                <a:gridCol w="286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9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 smtClean="0"/>
                        <a:t>Option </a:t>
                      </a:r>
                      <a:r>
                        <a:rPr lang="en-GB" sz="900" u="none" strike="noStrike" cap="none" dirty="0"/>
                        <a:t>choices </a:t>
                      </a:r>
                      <a:endParaRPr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Students to attend </a:t>
                      </a:r>
                      <a:r>
                        <a:rPr lang="en-GB" sz="900" u="none" strike="noStrike" cap="none" dirty="0" smtClean="0"/>
                        <a:t>Burnley</a:t>
                      </a:r>
                      <a:r>
                        <a:rPr lang="en-GB" sz="900" u="none" strike="noStrike" cap="none" baseline="0" dirty="0" smtClean="0"/>
                        <a:t> Wide</a:t>
                      </a:r>
                      <a:r>
                        <a:rPr lang="en-GB" sz="900" u="none" strike="noStrike" cap="none" dirty="0" smtClean="0"/>
                        <a:t> </a:t>
                      </a:r>
                      <a:r>
                        <a:rPr lang="en-GB" sz="900" u="none" strike="noStrike" cap="none" dirty="0"/>
                        <a:t>Careers Fair</a:t>
                      </a:r>
                      <a:endParaRPr sz="9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en-GB" sz="900" u="none" strike="noStrike" cap="none" dirty="0"/>
                        <a:t>All subject lessons to be linked to careers through schemes of work with support of the careers curriculum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dirty="0"/>
                        <a:t>College Guest Speakers</a:t>
                      </a:r>
                      <a:endParaRPr sz="900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dirty="0"/>
                        <a:t>College Visits and Taster Days</a:t>
                      </a:r>
                      <a:endParaRPr sz="900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dirty="0"/>
                        <a:t>University Speakers</a:t>
                      </a:r>
                      <a:endParaRPr sz="900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dirty="0"/>
                        <a:t>University Visits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dirty="0"/>
                        <a:t>Technical options advice and sessions</a:t>
                      </a:r>
                      <a:endParaRPr sz="900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 </a:t>
                      </a:r>
                      <a:endParaRPr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 </a:t>
                      </a:r>
                      <a:endParaRPr sz="9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 smtClean="0"/>
                        <a:t>Students to participate in a careers activities throughout spring term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en-GB" sz="9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 smtClean="0"/>
                        <a:t>Students/parents to attend Coal Clough Annual Careers events </a:t>
                      </a:r>
                      <a:endParaRPr sz="9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 smtClean="0"/>
                        <a:t>Students to encounter at least one meaningful contact with an employer and a technical provider </a:t>
                      </a:r>
                      <a:endParaRPr sz="9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 smtClean="0"/>
                        <a:t>Student will complete a work experience application, an interview &amp; complete work experience </a:t>
                      </a:r>
                      <a:endParaRPr sz="900" u="none" strike="noStrike" cap="non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en-GB" sz="900" u="none" strike="noStrike" cap="none" dirty="0" smtClean="0"/>
                        <a:t>All subject lessons to be related to careers through schemes of work with support of the careers curriculum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 smtClean="0"/>
                        <a:t>Students will have a 1:1 CEIAG interview which will support their post 16 action plan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 smtClean="0"/>
                        <a:t>Mock interview sessions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 smtClean="0"/>
                        <a:t>Skills</a:t>
                      </a:r>
                      <a:r>
                        <a:rPr lang="en-GB" sz="900" u="none" strike="noStrike" cap="none" baseline="0" dirty="0" smtClean="0"/>
                        <a:t> building and 1-1 interventions</a:t>
                      </a:r>
                      <a:endParaRPr sz="9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 smtClean="0"/>
                        <a:t> </a:t>
                      </a:r>
                      <a:endParaRPr sz="9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Students to create a </a:t>
                      </a:r>
                      <a:r>
                        <a:rPr lang="en-GB" sz="900" u="none" strike="noStrike" cap="none" dirty="0" smtClean="0"/>
                        <a:t>CV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en-GB"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Students to complete individual pathway</a:t>
                      </a:r>
                      <a:endParaRPr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Planning of personal statements ready for Year 11 college/apprenticeship applications</a:t>
                      </a:r>
                      <a:endParaRPr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Year 10 visits to local colleges, training providers and employers to continue </a:t>
                      </a:r>
                      <a:endParaRPr sz="9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en-GB" sz="900" u="none" strike="noStrike" cap="none" dirty="0"/>
                        <a:t>All subject lessons to be related to careers through schemes of work with support of the careers curriculum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en-GB" sz="900" u="none" strike="noStrike" cap="none" dirty="0"/>
                        <a:t>Students to take part in certificate of First Aid Qualification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endParaRPr lang="en-GB" sz="9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6" name="Google Shape;146;p7"/>
          <p:cNvSpPr txBox="1"/>
          <p:nvPr/>
        </p:nvSpPr>
        <p:spPr>
          <a:xfrm>
            <a:off x="189600" y="818025"/>
            <a:ext cx="206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Autumn Term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7"/>
          <p:cNvSpPr txBox="1"/>
          <p:nvPr/>
        </p:nvSpPr>
        <p:spPr>
          <a:xfrm>
            <a:off x="3222450" y="818025"/>
            <a:ext cx="228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Spring Term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7"/>
          <p:cNvSpPr txBox="1"/>
          <p:nvPr/>
        </p:nvSpPr>
        <p:spPr>
          <a:xfrm>
            <a:off x="6073550" y="810375"/>
            <a:ext cx="15492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Summer Term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"/>
          <p:cNvSpPr txBox="1"/>
          <p:nvPr/>
        </p:nvSpPr>
        <p:spPr>
          <a:xfrm>
            <a:off x="1908650" y="1598800"/>
            <a:ext cx="49947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11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Careers Programme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" name="Google Shape;158;p9"/>
          <p:cNvGraphicFramePr/>
          <p:nvPr>
            <p:extLst>
              <p:ext uri="{D42A27DB-BD31-4B8C-83A1-F6EECF244321}">
                <p14:modId xmlns:p14="http://schemas.microsoft.com/office/powerpoint/2010/main" val="3274392647"/>
              </p:ext>
            </p:extLst>
          </p:nvPr>
        </p:nvGraphicFramePr>
        <p:xfrm>
          <a:off x="136801" y="667923"/>
          <a:ext cx="8675999" cy="4491960"/>
        </p:xfrm>
        <a:graphic>
          <a:graphicData uri="http://schemas.openxmlformats.org/drawingml/2006/table">
            <a:tbl>
              <a:tblPr>
                <a:noFill/>
                <a:tableStyleId>{E59D4809-FD65-4380-80F0-EDEEC5B6F51D}</a:tableStyleId>
              </a:tblPr>
              <a:tblGrid>
                <a:gridCol w="2797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6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2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2420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Students will continue to build careers evidence on START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0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</a:rPr>
                        <a:t>College guest speakers/college visits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0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</a:rPr>
                        <a:t>To research and apply for post 16 courses and training </a:t>
                      </a:r>
                      <a:endParaRPr sz="10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</a:rPr>
                        <a:t>University speaker/university Visits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en-GB" sz="1000" u="none" strike="noStrike" cap="none" dirty="0"/>
                        <a:t>Students to encounter at least one meaningful contact with an employer and a technical provider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Students to evidence career aspirations in 1:1 CEIAG sessions and to build their portfolio</a:t>
                      </a:r>
                      <a:endParaRPr sz="10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Students to recognise the difference between soft/transferable and hard/concrete skills. CV workshop, letter writing and interview skills</a:t>
                      </a:r>
                      <a:endParaRPr sz="10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Coal Clough Annual Careers Fair </a:t>
                      </a:r>
                      <a:endParaRPr sz="10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Students to begin their work experience program (2</a:t>
                      </a:r>
                      <a:r>
                        <a:rPr lang="en-GB" sz="1000" u="none" strike="noStrike" cap="none" baseline="30000" dirty="0"/>
                        <a:t>nd</a:t>
                      </a:r>
                      <a:r>
                        <a:rPr lang="en-GB" sz="1000" u="none" strike="noStrike" cap="none" dirty="0"/>
                        <a:t> or 3</a:t>
                      </a:r>
                      <a:r>
                        <a:rPr lang="en-GB" sz="1000" u="none" strike="noStrike" cap="none" baseline="30000" dirty="0"/>
                        <a:t>rd</a:t>
                      </a:r>
                      <a:r>
                        <a:rPr lang="en-GB" sz="1000" u="none" strike="noStrike" cap="none" dirty="0"/>
                        <a:t> opportunity) </a:t>
                      </a:r>
                      <a:endParaRPr sz="10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Students to take part in certificate of First Aid Qualification </a:t>
                      </a:r>
                      <a:endParaRPr sz="10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National Careers week of activities</a:t>
                      </a:r>
                      <a:endParaRPr sz="10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</a:rPr>
                        <a:t>To research and apply for post 16 courses and training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Registration with the Government Apprenticeship website</a:t>
                      </a:r>
                      <a:r>
                        <a:rPr lang="en-GB" sz="1000" u="none" strike="noStrike" cap="none" dirty="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hlinkClick r:id="rId3"/>
                        </a:rPr>
                        <a:t> </a:t>
                      </a:r>
                      <a:r>
                        <a:rPr lang="en-GB" sz="1000" u="sng" strike="noStrike" cap="none" dirty="0">
                          <a:solidFill>
                            <a:schemeClr val="hlink"/>
                          </a:solidFill>
                          <a:hlinkClick r:id="rId3"/>
                        </a:rPr>
                        <a:t>https://www.gov.uk/apply-apprenticeship</a:t>
                      </a:r>
                      <a:endParaRPr sz="10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Year 11 visits to local FE colleges, training providers and HE colleges/universities</a:t>
                      </a:r>
                      <a:endParaRPr sz="10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rgbClr val="0070C0"/>
                        </a:solidFill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</a:rPr>
                        <a:t>To research and apply for post 16 courses and training and to attend interviews for post 16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0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CV’s and covering letters to be completed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0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000" u="none" strike="noStrike" cap="none" dirty="0"/>
                        <a:t>Students to encounter at least one meaningful contact with an employer and a technical provider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August GCSE Results Day</a:t>
                      </a:r>
                      <a:endParaRPr sz="10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Students to engage with the careers team in school to assist and support with college/apprenticeship queries</a:t>
                      </a:r>
                      <a:endParaRPr sz="10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strike="noStrike" cap="none" dirty="0"/>
                        <a:t> </a:t>
                      </a:r>
                      <a:endParaRPr sz="10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BCA3426-0ED8-764F-9BEE-DDEF5958BD14}"/>
              </a:ext>
            </a:extLst>
          </p:cNvPr>
          <p:cNvSpPr txBox="1"/>
          <p:nvPr/>
        </p:nvSpPr>
        <p:spPr>
          <a:xfrm>
            <a:off x="123986" y="292591"/>
            <a:ext cx="2185261" cy="309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Autumn Term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178EED-F196-BA4D-9806-1A90FCBF349C}"/>
              </a:ext>
            </a:extLst>
          </p:cNvPr>
          <p:cNvSpPr txBox="1"/>
          <p:nvPr/>
        </p:nvSpPr>
        <p:spPr>
          <a:xfrm>
            <a:off x="2977261" y="294780"/>
            <a:ext cx="2030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Spring Term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D8C1ED-E3C7-DD4E-BA82-A8409E27AB86}"/>
              </a:ext>
            </a:extLst>
          </p:cNvPr>
          <p:cNvSpPr txBox="1"/>
          <p:nvPr/>
        </p:nvSpPr>
        <p:spPr>
          <a:xfrm>
            <a:off x="5675553" y="294780"/>
            <a:ext cx="1387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Summer Term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932</Words>
  <Application>Microsoft Office PowerPoint</Application>
  <PresentationFormat>On-screen Show (16:9)</PresentationFormat>
  <Paragraphs>148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Bahnschrift</vt:lpstr>
      <vt:lpstr>Simple Light</vt:lpstr>
      <vt:lpstr>Simple Light</vt:lpstr>
      <vt:lpstr>Coal Clough Academy  Careers Programme  2024 - 2025</vt:lpstr>
      <vt:lpstr>Year 7 and Year 8  Careers Programme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Gatsby Benchmarks</vt:lpstr>
      <vt:lpstr>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Coal Clough Academy  Careers Programme  2022 - 2023</dc:title>
  <dc:creator>Chloe Pomfret</dc:creator>
  <cp:lastModifiedBy>Molly Sparrow</cp:lastModifiedBy>
  <cp:revision>8</cp:revision>
  <dcterms:modified xsi:type="dcterms:W3CDTF">2024-11-26T12:48:05Z</dcterms:modified>
</cp:coreProperties>
</file>