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YtOvu7HkGDZ8nVmgeYdWrtwAU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9D4809-FD65-4380-80F0-EDEEC5B6F51D}">
  <a:tblStyle styleId="{E59D4809-FD65-4380-80F0-EDEEC5B6F51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3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9" name="Google Shape;99;p3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2"/>
          <p:cNvPicPr preferRelativeResize="0"/>
          <p:nvPr/>
        </p:nvPicPr>
        <p:blipFill rotWithShape="1">
          <a:blip r:embed="rId14">
            <a:alphaModFix amt="44000"/>
          </a:blip>
          <a:srcRect/>
          <a:stretch/>
        </p:blipFill>
        <p:spPr>
          <a:xfrm>
            <a:off x="-35" y="3860300"/>
            <a:ext cx="9144061" cy="128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2" descr="T:\Coal Clough Academy Logo\CoalCloughMaster_RGB (3) (1) Correct.jp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661500" y="141475"/>
            <a:ext cx="2362375" cy="72491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apply-apprenticesh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title"/>
          </p:nvPr>
        </p:nvSpPr>
        <p:spPr>
          <a:xfrm>
            <a:off x="1268250" y="1202200"/>
            <a:ext cx="6607500" cy="17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Coal Clough Academy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Careers Programme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2022 - 2023</a:t>
            </a:r>
            <a:endParaRPr dirty="0"/>
          </a:p>
        </p:txBody>
      </p:sp>
      <p:sp>
        <p:nvSpPr>
          <p:cNvPr id="109" name="Google Shape;109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 b="1">
                <a:solidFill>
                  <a:srgbClr val="000000"/>
                </a:solidFill>
              </a:rPr>
              <a:t>Gatsby Benchmarks</a:t>
            </a:r>
            <a:endParaRPr sz="3200" b="1">
              <a:solidFill>
                <a:srgbClr val="000000"/>
              </a:solidFill>
            </a:endParaRPr>
          </a:p>
        </p:txBody>
      </p:sp>
      <p:sp>
        <p:nvSpPr>
          <p:cNvPr id="164" name="Google Shape;164;p1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00"/>
              <a:t>The eight benchmarks are a framework for good career guidance developed to support schools in providing students with the best possible careers education, information, advice, and guidance: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1. A stable careers programme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2. Learning from career and labour market information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3. Addressing the needs of each pupil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4. Linking curriculum learning to careers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5. Encounters with employers and employees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6. Experiences of workplaces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7. Encounters with further and higher education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8. Personal guidance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200" b="1"/>
              <a:t>Reflection</a:t>
            </a:r>
            <a:endParaRPr sz="2100" b="1"/>
          </a:p>
        </p:txBody>
      </p:sp>
      <p:sp>
        <p:nvSpPr>
          <p:cNvPr id="170" name="Google Shape;170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We Measure and Assess the Impact of our Careers Programme through: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Destination measures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Student, parent and staff voice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Employer feedback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Visiting partners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Work experience evaluations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Website analytical review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Gatsby Benchmarks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457200" y="17143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Year 7 and Year 8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Careers Programme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3"/>
          <p:cNvGraphicFramePr/>
          <p:nvPr>
            <p:extLst>
              <p:ext uri="{D42A27DB-BD31-4B8C-83A1-F6EECF244321}">
                <p14:modId xmlns:p14="http://schemas.microsoft.com/office/powerpoint/2010/main" val="1255405898"/>
              </p:ext>
            </p:extLst>
          </p:nvPr>
        </p:nvGraphicFramePr>
        <p:xfrm>
          <a:off x="115200" y="821675"/>
          <a:ext cx="8737875" cy="3820257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4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2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skills for modern society and to begin to evidence on START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STEM sessions, delivered by EDT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All subject lessons to be linked to careers through schemes of work with support of the careers curriculum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recognise technical  options available for post 16 and all other post 16 routes other than mainstream further education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sng" strike="noStrike" cap="none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engage in a STEM </a:t>
                      </a:r>
                      <a:r>
                        <a:rPr lang="en-GB" sz="1100" dirty="0"/>
                        <a:t>week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November 2022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participate </a:t>
                      </a:r>
                      <a:r>
                        <a:rPr lang="en-GB" sz="1100" dirty="0"/>
                        <a:t>in a University Guest speaker session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National Careers week of activities in March and to access a Careers Fair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linked to careers through the scheme of work 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participate in a digital advantage programme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have a meaningful encounter with a technical provider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skills and continue to evidence on START and Compass+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PSHE -  Careers Employability and the World of Work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Girls into Engineering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encounter at least one meaningful contact with an employer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related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Engineering Development Trust (EDT)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take part in certificate of First Aid Qualification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Google Shape;120;p3"/>
          <p:cNvSpPr txBox="1"/>
          <p:nvPr/>
        </p:nvSpPr>
        <p:spPr>
          <a:xfrm>
            <a:off x="210700" y="347050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Autumn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2627525" y="347050"/>
            <a:ext cx="22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5255250" y="339400"/>
            <a:ext cx="1549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Term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/>
        </p:nvSpPr>
        <p:spPr>
          <a:xfrm>
            <a:off x="1908650" y="1598800"/>
            <a:ext cx="499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9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5"/>
          <p:cNvGraphicFramePr/>
          <p:nvPr>
            <p:extLst>
              <p:ext uri="{D42A27DB-BD31-4B8C-83A1-F6EECF244321}">
                <p14:modId xmlns:p14="http://schemas.microsoft.com/office/powerpoint/2010/main" val="2712464570"/>
              </p:ext>
            </p:extLst>
          </p:nvPr>
        </p:nvGraphicFramePr>
        <p:xfrm>
          <a:off x="102825" y="1329825"/>
          <a:ext cx="8899000" cy="3739485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86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3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skills and to build evidence on</a:t>
                      </a:r>
                      <a:r>
                        <a:rPr lang="en-GB" sz="1100" dirty="0"/>
                        <a:t> </a:t>
                      </a:r>
                      <a:r>
                        <a:rPr lang="en-GB" sz="1100" u="none" strike="noStrike" cap="none" dirty="0"/>
                        <a:t>START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STEM sessions implemented into the curriculum 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linked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discuss pathways and different career options in care</a:t>
                      </a:r>
                      <a:r>
                        <a:rPr lang="en-GB" sz="1100" dirty="0"/>
                        <a:t>ers sessions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and parents to engage with careers guidance and support through parent consultation days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National Careers week of activities in March and to access a Careers Fair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linked to careers through schemes of work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encounter at least one meaningful contact with an employer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STEM sessions to run through EDT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</a:rPr>
                        <a:t>PSHE -  Careers and Employability sessions and the World of Work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skills and to continue to evidence on START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Students will have a meaningful encounter with a technical provider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All subject lessons to be related to careers through schemes of work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start to plan for their work experience week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Mock interviews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Students to take part in certificate of First Aid Qualification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Google Shape;133;p5"/>
          <p:cNvSpPr txBox="1"/>
          <p:nvPr/>
        </p:nvSpPr>
        <p:spPr>
          <a:xfrm>
            <a:off x="189600" y="818025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Autumn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3222450" y="818025"/>
            <a:ext cx="22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6060850" y="810375"/>
            <a:ext cx="1549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Term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/>
        </p:nvSpPr>
        <p:spPr>
          <a:xfrm>
            <a:off x="1908650" y="1598800"/>
            <a:ext cx="499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10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7"/>
          <p:cNvGraphicFramePr/>
          <p:nvPr>
            <p:extLst>
              <p:ext uri="{D42A27DB-BD31-4B8C-83A1-F6EECF244321}">
                <p14:modId xmlns:p14="http://schemas.microsoft.com/office/powerpoint/2010/main" val="1332153355"/>
              </p:ext>
            </p:extLst>
          </p:nvPr>
        </p:nvGraphicFramePr>
        <p:xfrm>
          <a:off x="4750" y="1160175"/>
          <a:ext cx="9134475" cy="3901664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86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9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continue to build evidence on</a:t>
                      </a:r>
                      <a:r>
                        <a:rPr lang="en-GB" sz="900" dirty="0"/>
                        <a:t> the START programme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Option choices 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attend National Careers Fair</a:t>
                      </a:r>
                      <a:endParaRPr sz="9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All subject lessons to be linked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College Guest Speakers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College Visits and Taster Days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University Speakers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University Visits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Technical options advice and sessions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 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 </a:t>
                      </a:r>
                      <a:endParaRPr sz="9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participate in a careers activities throughout spring term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en-GB"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Students/parents to attend Coal Clough Annual Careers events 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encounter at least one meaningful contact with an employer and a technical provider 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 will complete a work experience application, an interview &amp; complete work experience </a:t>
                      </a:r>
                      <a:endParaRPr sz="9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All subject lessons to be related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will have a 1:1 CEIAG interview which will support their post 16 action plan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 </a:t>
                      </a:r>
                      <a:endParaRPr sz="9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create a CV and to create a LinkedIn profile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en-GB"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complete individual pathway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Planning of personal statements ready for Year 11 college/apprenticeship applications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Year 10 visits to local colleges, training providers and employers to continue </a:t>
                      </a:r>
                      <a:endParaRPr sz="9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All subject lessons to be related to careers through schemes of work with support of the careers curriculum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Students to take part in certificate of First Aid Qualification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endParaRPr lang="en-GB" sz="9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6" name="Google Shape;146;p7"/>
          <p:cNvSpPr txBox="1"/>
          <p:nvPr/>
        </p:nvSpPr>
        <p:spPr>
          <a:xfrm>
            <a:off x="189600" y="818025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Autumn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3222450" y="818025"/>
            <a:ext cx="22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6073550" y="810375"/>
            <a:ext cx="1549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Term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/>
          <p:nvPr/>
        </p:nvSpPr>
        <p:spPr>
          <a:xfrm>
            <a:off x="1908650" y="1598800"/>
            <a:ext cx="499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11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9"/>
          <p:cNvGraphicFramePr/>
          <p:nvPr>
            <p:extLst>
              <p:ext uri="{D42A27DB-BD31-4B8C-83A1-F6EECF244321}">
                <p14:modId xmlns:p14="http://schemas.microsoft.com/office/powerpoint/2010/main" val="2038716116"/>
              </p:ext>
            </p:extLst>
          </p:nvPr>
        </p:nvGraphicFramePr>
        <p:xfrm>
          <a:off x="139700" y="1066800"/>
          <a:ext cx="8893175" cy="4896201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86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continue to build careers evidence on START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dk1"/>
                          </a:solidFill>
                        </a:rPr>
                        <a:t>College guest speakers/college visits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dk1"/>
                          </a:solidFill>
                        </a:rPr>
                        <a:t>To research and apply for post 16 courses and training </a:t>
                      </a:r>
                      <a:endParaRPr sz="11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dk1"/>
                          </a:solidFill>
                        </a:rPr>
                        <a:t>University speaker/university Visits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Students to encounter at least one meaningful contact with an employer and a technical provider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evidence career aspirations in 1:1 CEIAG sessions and to build their portfolio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recognise the difference between soft/transferable and hard/concrete skills. CV workshop, letter writing and interview skills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Coal Clough Annual Careers Fair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begin their work experience program (2</a:t>
                      </a:r>
                      <a:r>
                        <a:rPr lang="en-GB" sz="1100" u="none" strike="noStrike" cap="none" baseline="30000" dirty="0"/>
                        <a:t>nd</a:t>
                      </a:r>
                      <a:r>
                        <a:rPr lang="en-GB" sz="1100" u="none" strike="noStrike" cap="none" dirty="0"/>
                        <a:t> or 3</a:t>
                      </a:r>
                      <a:r>
                        <a:rPr lang="en-GB" sz="1100" u="none" strike="noStrike" cap="none" baseline="30000" dirty="0"/>
                        <a:t>rd</a:t>
                      </a:r>
                      <a:r>
                        <a:rPr lang="en-GB" sz="1100" u="none" strike="noStrike" cap="none" dirty="0"/>
                        <a:t> opportunity)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take part in certificate of First Aid Qualification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National Careers week of activities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dk1"/>
                          </a:solidFill>
                        </a:rPr>
                        <a:t>To research and apply for post 16 courses and training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Registration with the Government Apprenticeship website</a:t>
                      </a:r>
                      <a:r>
                        <a:rPr lang="en-GB" sz="1100" u="none" strike="noStrike" cap="none" dirty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hlinkClick r:id="rId3"/>
                        </a:rPr>
                        <a:t> </a:t>
                      </a:r>
                      <a:r>
                        <a:rPr lang="en-GB" sz="1100" u="sng" strike="noStrike" cap="none" dirty="0">
                          <a:solidFill>
                            <a:schemeClr val="hlink"/>
                          </a:solidFill>
                          <a:hlinkClick r:id="rId3"/>
                        </a:rPr>
                        <a:t>https://www.gov.uk/apply-apprenticeship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Year 11 visits to local FE colleges, training providers and HE colleges/universities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rgbClr val="0070C0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dk1"/>
                          </a:solidFill>
                        </a:rPr>
                        <a:t>To research and apply for post 16 courses and training and to attend interviews for post 16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CV’s and covering letters to be completed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Students to encounter at least one meaningful contact with an employer and a technical provider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August GCSE Results Day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engage with the careers team in school to assist and support with college/apprenticeship queries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BCA3426-0ED8-764F-9BEE-DDEF5958BD14}"/>
              </a:ext>
            </a:extLst>
          </p:cNvPr>
          <p:cNvSpPr txBox="1"/>
          <p:nvPr/>
        </p:nvSpPr>
        <p:spPr>
          <a:xfrm>
            <a:off x="395207" y="666427"/>
            <a:ext cx="2185261" cy="309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Autumn Term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78EED-F196-BA4D-9806-1A90FCBF349C}"/>
              </a:ext>
            </a:extLst>
          </p:cNvPr>
          <p:cNvSpPr txBox="1"/>
          <p:nvPr/>
        </p:nvSpPr>
        <p:spPr>
          <a:xfrm>
            <a:off x="3432875" y="728420"/>
            <a:ext cx="2030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Spring Term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8C1ED-E3C7-DD4E-BA82-A8409E27AB86}"/>
              </a:ext>
            </a:extLst>
          </p:cNvPr>
          <p:cNvSpPr txBox="1"/>
          <p:nvPr/>
        </p:nvSpPr>
        <p:spPr>
          <a:xfrm>
            <a:off x="5920353" y="728420"/>
            <a:ext cx="1387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Summer Term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993</Words>
  <Application>Microsoft Macintosh PowerPoint</Application>
  <PresentationFormat>On-screen Show (16:9)</PresentationFormat>
  <Paragraphs>146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Simple Light</vt:lpstr>
      <vt:lpstr>Simple Light</vt:lpstr>
      <vt:lpstr>Coal Clough Academy  Careers Programme  2022 - 2023</vt:lpstr>
      <vt:lpstr>Year 7 and Year 8  Careers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Gatsby Benchmarks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Clough Academy  Careers Programme  2022 - 2023</dc:title>
  <dc:creator>Chloe Pomfret</dc:creator>
  <cp:lastModifiedBy>Chloe</cp:lastModifiedBy>
  <cp:revision>3</cp:revision>
  <dcterms:modified xsi:type="dcterms:W3CDTF">2022-07-06T09:41:15Z</dcterms:modified>
</cp:coreProperties>
</file>